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67" r:id="rId5"/>
    <p:sldId id="266" r:id="rId6"/>
    <p:sldId id="269" r:id="rId7"/>
    <p:sldId id="270" r:id="rId8"/>
    <p:sldId id="258" r:id="rId9"/>
    <p:sldId id="271" r:id="rId10"/>
    <p:sldId id="272" r:id="rId11"/>
    <p:sldId id="273" r:id="rId12"/>
    <p:sldId id="260" r:id="rId13"/>
  </p:sldIdLst>
  <p:sldSz cx="9144000" cy="5143500" type="screen16x9"/>
  <p:notesSz cx="6858000" cy="9144000"/>
  <p:embeddedFontLst>
    <p:embeddedFont>
      <p:font typeface="Source Sans Pro" panose="020B0503030403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da Bouchebcheb" initials="RB" lastIdx="7" clrIdx="0">
    <p:extLst>
      <p:ext uri="{19B8F6BF-5375-455C-9EA6-DF929625EA0E}">
        <p15:presenceInfo xmlns:p15="http://schemas.microsoft.com/office/powerpoint/2012/main" userId="S-1-5-21-10374341-756505338-926223558-228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ED1C2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p:restoredTop sz="94378"/>
  </p:normalViewPr>
  <p:slideViewPr>
    <p:cSldViewPr snapToGrid="0">
      <p:cViewPr varScale="1">
        <p:scale>
          <a:sx n="145" d="100"/>
          <a:sy n="145" d="100"/>
        </p:scale>
        <p:origin x="92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3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68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49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to video: https://</a:t>
            </a:r>
            <a:r>
              <a:rPr lang="en-US" dirty="0" err="1"/>
              <a:t>youtu.be</a:t>
            </a:r>
            <a:r>
              <a:rPr lang="en-US" dirty="0"/>
              <a:t>/</a:t>
            </a:r>
            <a:r>
              <a:rPr lang="en-US" dirty="0" err="1"/>
              <a:t>Son_MgqnjWU?si</a:t>
            </a:r>
            <a:r>
              <a:rPr lang="en-US" dirty="0"/>
              <a:t>=QmmAISYYS8K0V-o4</a:t>
            </a:r>
          </a:p>
        </p:txBody>
      </p:sp>
    </p:spTree>
    <p:extLst>
      <p:ext uri="{BB962C8B-B14F-4D97-AF65-F5344CB8AC3E}">
        <p14:creationId xmlns:p14="http://schemas.microsoft.com/office/powerpoint/2010/main" val="31859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c15f55c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c15f55c4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98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6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Link to video: https://</a:t>
            </a:r>
            <a:r>
              <a:rPr lang="en-US" dirty="0" err="1"/>
              <a:t>youtu.be</a:t>
            </a:r>
            <a:r>
              <a:rPr lang="en-US" dirty="0"/>
              <a:t>/OJow2RF3xzQ?si=N8fGG2x1gys7vazg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269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c15f55c4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c15f55c4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Son_MgqnjWU?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OJow2RF3xzQ?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Picture 4" descr="A person sitting in a chair&#10;&#10;Description automatically generated">
            <a:extLst>
              <a:ext uri="{FF2B5EF4-FFF2-40B4-BE49-F238E27FC236}">
                <a16:creationId xmlns:a16="http://schemas.microsoft.com/office/drawing/2014/main" id="{9F1CA8BC-0881-7C43-5502-F9CC154D3554}"/>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904349A8-A3B1-2FCE-9A96-FD5D0B2B6B3C}"/>
              </a:ext>
            </a:extLst>
          </p:cNvPr>
          <p:cNvSpPr txBox="1"/>
          <p:nvPr/>
        </p:nvSpPr>
        <p:spPr>
          <a:xfrm>
            <a:off x="27187" y="2033141"/>
            <a:ext cx="6687519" cy="830997"/>
          </a:xfrm>
          <a:prstGeom prst="rect">
            <a:avLst/>
          </a:prstGeom>
          <a:noFill/>
        </p:spPr>
        <p:txBody>
          <a:bodyPr wrap="square">
            <a:spAutoFit/>
          </a:bodyPr>
          <a:lstStyle/>
          <a:p>
            <a:pPr fontAlgn="base"/>
            <a:r>
              <a:rPr lang="en-CA" sz="2400" b="1" dirty="0" err="1">
                <a:solidFill>
                  <a:schemeClr val="bg1"/>
                </a:solidFill>
                <a:latin typeface="Source Sans Pro" panose="020B0503030403020204" pitchFamily="34" charset="0"/>
                <a:ea typeface="Source Sans Pro" panose="020B0503030403020204" pitchFamily="34" charset="0"/>
              </a:rPr>
              <a:t>Connaissez</a:t>
            </a:r>
            <a:r>
              <a:rPr lang="en-CA" sz="2400" b="1" dirty="0">
                <a:solidFill>
                  <a:schemeClr val="bg1"/>
                </a:solidFill>
                <a:latin typeface="Source Sans Pro" panose="020B0503030403020204" pitchFamily="34" charset="0"/>
                <a:ea typeface="Source Sans Pro" panose="020B0503030403020204" pitchFamily="34" charset="0"/>
              </a:rPr>
              <a:t> </a:t>
            </a:r>
            <a:r>
              <a:rPr lang="en-CA" sz="2400" b="1" dirty="0" err="1">
                <a:solidFill>
                  <a:schemeClr val="bg1"/>
                </a:solidFill>
                <a:latin typeface="Source Sans Pro" panose="020B0503030403020204" pitchFamily="34" charset="0"/>
                <a:ea typeface="Source Sans Pro" panose="020B0503030403020204" pitchFamily="34" charset="0"/>
              </a:rPr>
              <a:t>vos</a:t>
            </a:r>
            <a:r>
              <a:rPr lang="en-CA" sz="2400" b="1" dirty="0">
                <a:solidFill>
                  <a:schemeClr val="bg1"/>
                </a:solidFill>
                <a:latin typeface="Source Sans Pro" panose="020B0503030403020204" pitchFamily="34" charset="0"/>
                <a:ea typeface="Source Sans Pro" panose="020B0503030403020204" pitchFamily="34" charset="0"/>
              </a:rPr>
              <a:t> droits. </a:t>
            </a:r>
            <a:endParaRPr lang="en-US" sz="2400" b="1" dirty="0">
              <a:solidFill>
                <a:schemeClr val="bg1"/>
              </a:solidFill>
              <a:latin typeface="Source Sans Pro" panose="020B0503030403020204" pitchFamily="34" charset="0"/>
              <a:ea typeface="Source Sans Pro" panose="020B0503030403020204" pitchFamily="34" charset="0"/>
            </a:endParaRPr>
          </a:p>
          <a:p>
            <a:r>
              <a:rPr lang="fr-FR" sz="2400" b="1" dirty="0">
                <a:solidFill>
                  <a:schemeClr val="bg1"/>
                </a:solidFill>
                <a:latin typeface="Source Sans Pro" panose="020B0503030403020204" pitchFamily="34" charset="0"/>
                <a:ea typeface="Source Sans Pro" panose="020B0503030403020204" pitchFamily="34" charset="0"/>
              </a:rPr>
              <a:t>Connaissez votre avocat de service.</a:t>
            </a:r>
          </a:p>
        </p:txBody>
      </p:sp>
    </p:spTree>
    <p:extLst>
      <p:ext uri="{BB962C8B-B14F-4D97-AF65-F5344CB8AC3E}">
        <p14:creationId xmlns:p14="http://schemas.microsoft.com/office/powerpoint/2010/main" val="239827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3"/>
          <a:stretch>
            <a:fillRect/>
          </a:stretch>
        </p:blipFill>
        <p:spPr>
          <a:xfrm>
            <a:off x="0" y="0"/>
            <a:ext cx="9144000" cy="5143500"/>
          </a:xfrm>
          <a:prstGeom prst="rect">
            <a:avLst/>
          </a:prstGeom>
        </p:spPr>
      </p:pic>
      <p:sp>
        <p:nvSpPr>
          <p:cNvPr id="8" name="Google Shape;56;p13">
            <a:extLst>
              <a:ext uri="{FF2B5EF4-FFF2-40B4-BE49-F238E27FC236}">
                <a16:creationId xmlns:a16="http://schemas.microsoft.com/office/drawing/2014/main" id="{48219F90-9C35-6F01-5125-C3EDF2EED38A}"/>
              </a:ext>
            </a:extLst>
          </p:cNvPr>
          <p:cNvSpPr txBox="1"/>
          <p:nvPr/>
        </p:nvSpPr>
        <p:spPr>
          <a:xfrm>
            <a:off x="972590" y="2244033"/>
            <a:ext cx="6591992" cy="1242117"/>
          </a:xfrm>
          <a:prstGeom prst="rect">
            <a:avLst/>
          </a:prstGeom>
          <a:noFill/>
          <a:ln>
            <a:noFill/>
          </a:ln>
        </p:spPr>
        <p:txBody>
          <a:bodyPr spcFirstLastPara="1" wrap="square" lIns="91425" tIns="91425" rIns="91425" bIns="91425" anchor="t" anchorCtr="0">
            <a:noAutofit/>
          </a:bodyPr>
          <a:lstStyle/>
          <a:p>
            <a:pPr lvl="0"/>
            <a:r>
              <a:rPr lang="fr-FR" dirty="0">
                <a:solidFill>
                  <a:srgbClr val="231F20"/>
                </a:solidFill>
                <a:latin typeface="Source Sans Pro" panose="020B0503030403020204" pitchFamily="34" charset="0"/>
                <a:ea typeface="Source Sans Pro" panose="020B0503030403020204" pitchFamily="34" charset="0"/>
                <a:cs typeface="Lora"/>
                <a:sym typeface="Lora"/>
              </a:rPr>
              <a:t>Les Canadiens sont au courant de acc</a:t>
            </a:r>
            <a:r>
              <a:rPr lang="en-CA" dirty="0">
                <a:latin typeface="Source Sans Pro" panose="020B0503030403020204" pitchFamily="34" charset="0"/>
                <a:ea typeface="Source Sans Pro" panose="020B0503030403020204" pitchFamily="34" charset="0"/>
              </a:rPr>
              <a:t>è</a:t>
            </a:r>
            <a:r>
              <a:rPr lang="fr-FR" dirty="0">
                <a:solidFill>
                  <a:srgbClr val="231F20"/>
                </a:solidFill>
                <a:latin typeface="Source Sans Pro" panose="020B0503030403020204" pitchFamily="34" charset="0"/>
                <a:ea typeface="Source Sans Pro" panose="020B0503030403020204" pitchFamily="34" charset="0"/>
                <a:cs typeface="Lora"/>
                <a:sym typeface="Lora"/>
              </a:rPr>
              <a:t>s aux services comme les services de santé. Peu nombreux sont ceux qui savent qu’il y a un acc</a:t>
            </a:r>
            <a:r>
              <a:rPr lang="en-CA" dirty="0">
                <a:latin typeface="Source Sans Pro" panose="020B0503030403020204" pitchFamily="34" charset="0"/>
                <a:ea typeface="Source Sans Pro" panose="020B0503030403020204" pitchFamily="34" charset="0"/>
              </a:rPr>
              <a:t>è</a:t>
            </a:r>
            <a:r>
              <a:rPr lang="fr-FR" dirty="0">
                <a:solidFill>
                  <a:srgbClr val="231F20"/>
                </a:solidFill>
                <a:latin typeface="Source Sans Pro" panose="020B0503030403020204" pitchFamily="34" charset="0"/>
                <a:ea typeface="Source Sans Pro" panose="020B0503030403020204" pitchFamily="34" charset="0"/>
                <a:cs typeface="Lora"/>
                <a:sym typeface="Lora"/>
              </a:rPr>
              <a:t>s semblable à des conseils juridiques. </a:t>
            </a:r>
          </a:p>
          <a:p>
            <a:pPr lvl="0"/>
            <a:endParaRPr lang="fr-FR" dirty="0">
              <a:solidFill>
                <a:srgbClr val="231F20"/>
              </a:solidFill>
              <a:latin typeface="Source Sans Pro" panose="020B0503030403020204" pitchFamily="34" charset="0"/>
              <a:ea typeface="Source Sans Pro" panose="020B0503030403020204" pitchFamily="34" charset="0"/>
              <a:cs typeface="Lora"/>
              <a:sym typeface="Lora"/>
            </a:endParaRPr>
          </a:p>
          <a:p>
            <a:pPr lvl="0"/>
            <a:r>
              <a:rPr lang="fr-FR" dirty="0">
                <a:solidFill>
                  <a:srgbClr val="231F20"/>
                </a:solidFill>
                <a:latin typeface="Source Sans Pro" panose="020B0503030403020204" pitchFamily="34" charset="0"/>
                <a:ea typeface="Source Sans Pro" panose="020B0503030403020204" pitchFamily="34" charset="0"/>
                <a:cs typeface="Lora"/>
                <a:sym typeface="Lora"/>
              </a:rPr>
              <a:t>Nous avons créé une journée pour changer ça.</a:t>
            </a:r>
            <a:endParaRPr lang="en-US" dirty="0">
              <a:solidFill>
                <a:srgbClr val="231F20"/>
              </a:solidFill>
              <a:latin typeface="Source Sans Pro" panose="020B0503030403020204" pitchFamily="34" charset="0"/>
              <a:ea typeface="Source Sans Pro" panose="020B0503030403020204" pitchFamily="34" charset="0"/>
              <a:cs typeface="Lora"/>
              <a:sym typeface="Lora"/>
            </a:endParaRPr>
          </a:p>
        </p:txBody>
      </p:sp>
    </p:spTree>
    <p:extLst>
      <p:ext uri="{BB962C8B-B14F-4D97-AF65-F5344CB8AC3E}">
        <p14:creationId xmlns:p14="http://schemas.microsoft.com/office/powerpoint/2010/main" val="142737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3"/>
          <a:stretch>
            <a:fillRect/>
          </a:stretch>
        </p:blipFill>
        <p:spPr>
          <a:xfrm>
            <a:off x="0" y="0"/>
            <a:ext cx="9144000" cy="5143500"/>
          </a:xfrm>
          <a:prstGeom prst="rect">
            <a:avLst/>
          </a:prstGeom>
        </p:spPr>
      </p:pic>
      <p:sp>
        <p:nvSpPr>
          <p:cNvPr id="2" name="Google Shape;57;p13">
            <a:extLst>
              <a:ext uri="{FF2B5EF4-FFF2-40B4-BE49-F238E27FC236}">
                <a16:creationId xmlns:a16="http://schemas.microsoft.com/office/drawing/2014/main" id="{4FD1BAB0-9A3E-5D2E-5DF2-BEABFEB3700A}"/>
              </a:ext>
            </a:extLst>
          </p:cNvPr>
          <p:cNvSpPr txBox="1"/>
          <p:nvPr/>
        </p:nvSpPr>
        <p:spPr>
          <a:xfrm>
            <a:off x="768927" y="2001145"/>
            <a:ext cx="7606145" cy="2149373"/>
          </a:xfrm>
          <a:prstGeom prst="rect">
            <a:avLst/>
          </a:prstGeom>
          <a:noFill/>
          <a:ln>
            <a:noFill/>
          </a:ln>
        </p:spPr>
        <p:txBody>
          <a:bodyPr spcFirstLastPara="1" wrap="square" lIns="91425" tIns="91425" rIns="91425" bIns="91425" anchor="t" anchorCtr="0">
            <a:noAutofit/>
          </a:bodyPr>
          <a:lstStyle/>
          <a:p>
            <a:pPr lvl="0"/>
            <a:r>
              <a:rPr lang="fr-FR" sz="1800" b="1" dirty="0">
                <a:solidFill>
                  <a:srgbClr val="ED1C24"/>
                </a:solidFill>
                <a:latin typeface="Source Sans Pro" panose="020B0503030403020204" pitchFamily="34" charset="0"/>
                <a:ea typeface="Source Sans Pro" panose="020B0503030403020204" pitchFamily="34" charset="0"/>
                <a:cs typeface="Montserrat"/>
                <a:sym typeface="Montserrat"/>
              </a:rPr>
              <a:t>Le 27 octobre : la Journée des avocats de service!</a:t>
            </a:r>
          </a:p>
          <a:p>
            <a:pPr marL="0" lvl="0" indent="0" rtl="0">
              <a:spcBef>
                <a:spcPts val="0"/>
              </a:spcBef>
              <a:spcAft>
                <a:spcPts val="0"/>
              </a:spcAft>
              <a:buNone/>
            </a:pPr>
            <a:endParaRPr lang="en-GB" sz="1300" dirty="0">
              <a:solidFill>
                <a:srgbClr val="231F20"/>
              </a:solidFill>
              <a:latin typeface="Source Sans Pro" panose="020B0503030403020204" pitchFamily="34" charset="0"/>
              <a:ea typeface="Source Sans Pro" panose="020B0503030403020204" pitchFamily="34" charset="0"/>
              <a:cs typeface="Lora"/>
              <a:sym typeface="Lora"/>
            </a:endParaRPr>
          </a:p>
          <a:p>
            <a:pPr lvl="0"/>
            <a:r>
              <a:rPr lang="fr-FR" dirty="0">
                <a:solidFill>
                  <a:srgbClr val="231F20"/>
                </a:solidFill>
                <a:latin typeface="Source Sans Pro" panose="020B0503030403020204" pitchFamily="34" charset="0"/>
                <a:ea typeface="Source Sans Pro" panose="020B0503030403020204" pitchFamily="34" charset="0"/>
                <a:cs typeface="Lora"/>
                <a:sym typeface="Lora"/>
              </a:rPr>
              <a:t>Organisée par les associations d’aide juridique du Canada, cette journée a pour objet de faire connaître les avocats de service — des avocats qui font du travail d’aide juridique en fournissant sur place des conseils juridiques gratuits dans des affaires familiales, criminelles et d’immigration pour les personnes vivant au Canada.</a:t>
            </a:r>
          </a:p>
          <a:p>
            <a:pPr lvl="0"/>
            <a:endParaRPr lang="fr-FR" dirty="0">
              <a:solidFill>
                <a:srgbClr val="231F20"/>
              </a:solidFill>
              <a:latin typeface="Source Sans Pro" panose="020B0503030403020204" pitchFamily="34" charset="0"/>
              <a:ea typeface="Source Sans Pro" panose="020B0503030403020204" pitchFamily="34" charset="0"/>
              <a:cs typeface="Lora"/>
              <a:sym typeface="Lora"/>
            </a:endParaRPr>
          </a:p>
          <a:p>
            <a:pPr lvl="0"/>
            <a:r>
              <a:rPr lang="fr-FR" dirty="0">
                <a:solidFill>
                  <a:srgbClr val="231F20"/>
                </a:solidFill>
                <a:latin typeface="Source Sans Pro" panose="020B0503030403020204" pitchFamily="34" charset="0"/>
                <a:ea typeface="Source Sans Pro" panose="020B0503030403020204" pitchFamily="34" charset="0"/>
                <a:cs typeface="Lora"/>
                <a:sym typeface="Lora"/>
              </a:rPr>
              <a:t>Venez nous rejoindre et invitez vos amis. </a:t>
            </a:r>
          </a:p>
          <a:p>
            <a:pPr lvl="0"/>
            <a:r>
              <a:rPr lang="fr-FR" dirty="0">
                <a:solidFill>
                  <a:srgbClr val="231F20"/>
                </a:solidFill>
                <a:latin typeface="Source Sans Pro" panose="020B0503030403020204" pitchFamily="34" charset="0"/>
                <a:ea typeface="Source Sans Pro" panose="020B0503030403020204" pitchFamily="34" charset="0"/>
                <a:cs typeface="Lora"/>
                <a:sym typeface="Lora"/>
              </a:rPr>
              <a:t>La capacité de progresser dans le système de justice est entre vos mains.</a:t>
            </a:r>
          </a:p>
        </p:txBody>
      </p:sp>
    </p:spTree>
    <p:extLst>
      <p:ext uri="{BB962C8B-B14F-4D97-AF65-F5344CB8AC3E}">
        <p14:creationId xmlns:p14="http://schemas.microsoft.com/office/powerpoint/2010/main" val="145148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4"/>
          <a:stretch>
            <a:fillRect/>
          </a:stretch>
        </p:blipFill>
        <p:spPr>
          <a:xfrm>
            <a:off x="0" y="0"/>
            <a:ext cx="9144000" cy="5143500"/>
          </a:xfrm>
          <a:prstGeom prst="rect">
            <a:avLst/>
          </a:prstGeom>
        </p:spPr>
      </p:pic>
      <p:pic>
        <p:nvPicPr>
          <p:cNvPr id="3" name="Online Media 2" title="Duty Counsel Day">
            <a:hlinkClick r:id="" action="ppaction://media"/>
            <a:extLst>
              <a:ext uri="{FF2B5EF4-FFF2-40B4-BE49-F238E27FC236}">
                <a16:creationId xmlns:a16="http://schemas.microsoft.com/office/drawing/2014/main" id="{7D61E17F-6983-483F-FED3-6390514D9F85}"/>
              </a:ext>
            </a:extLst>
          </p:cNvPr>
          <p:cNvPicPr>
            <a:picLocks noRot="1" noChangeAspect="1"/>
          </p:cNvPicPr>
          <p:nvPr>
            <a:videoFile r:link="rId1"/>
          </p:nvPr>
        </p:nvPicPr>
        <p:blipFill>
          <a:blip r:embed="rId5"/>
          <a:stretch>
            <a:fillRect/>
          </a:stretch>
        </p:blipFill>
        <p:spPr>
          <a:xfrm>
            <a:off x="2371978" y="1829059"/>
            <a:ext cx="4400044" cy="2486025"/>
          </a:xfrm>
          <a:prstGeom prst="rect">
            <a:avLst/>
          </a:prstGeom>
        </p:spPr>
      </p:pic>
    </p:spTree>
    <p:extLst>
      <p:ext uri="{BB962C8B-B14F-4D97-AF65-F5344CB8AC3E}">
        <p14:creationId xmlns:p14="http://schemas.microsoft.com/office/powerpoint/2010/main" val="21928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1" name="Picture 10" descr="A person and person shaking hands&#10;&#10;Description automatically generated">
            <a:extLst>
              <a:ext uri="{FF2B5EF4-FFF2-40B4-BE49-F238E27FC236}">
                <a16:creationId xmlns:a16="http://schemas.microsoft.com/office/drawing/2014/main" id="{631A4C50-62F6-F4EC-0026-51E2CD04CEBE}"/>
              </a:ext>
            </a:extLst>
          </p:cNvPr>
          <p:cNvPicPr>
            <a:picLocks noChangeAspect="1"/>
          </p:cNvPicPr>
          <p:nvPr/>
        </p:nvPicPr>
        <p:blipFill>
          <a:blip r:embed="rId3"/>
          <a:stretch>
            <a:fillRect/>
          </a:stretch>
        </p:blipFill>
        <p:spPr>
          <a:xfrm>
            <a:off x="-1" y="0"/>
            <a:ext cx="9144000" cy="5143500"/>
          </a:xfrm>
          <a:prstGeom prst="rect">
            <a:avLst/>
          </a:prstGeom>
        </p:spPr>
      </p:pic>
      <p:sp>
        <p:nvSpPr>
          <p:cNvPr id="12" name="TextBox 11">
            <a:extLst>
              <a:ext uri="{FF2B5EF4-FFF2-40B4-BE49-F238E27FC236}">
                <a16:creationId xmlns:a16="http://schemas.microsoft.com/office/drawing/2014/main" id="{5530EC7C-30CC-ACC3-510A-4872189E0280}"/>
              </a:ext>
            </a:extLst>
          </p:cNvPr>
          <p:cNvSpPr txBox="1"/>
          <p:nvPr/>
        </p:nvSpPr>
        <p:spPr>
          <a:xfrm>
            <a:off x="3414487" y="783837"/>
            <a:ext cx="6687519" cy="584775"/>
          </a:xfrm>
          <a:prstGeom prst="rect">
            <a:avLst/>
          </a:prstGeom>
          <a:noFill/>
        </p:spPr>
        <p:txBody>
          <a:bodyPr wrap="square">
            <a:spAutoFit/>
          </a:bodyPr>
          <a:lstStyle/>
          <a:p>
            <a:r>
              <a:rPr lang="en-US" sz="3200" b="1" dirty="0">
                <a:solidFill>
                  <a:srgbClr val="ED1C24"/>
                </a:solidFill>
                <a:latin typeface="Source Sans Pro" panose="020B0503030403020204" pitchFamily="34" charset="0"/>
                <a:ea typeface="Source Sans Pro" panose="020B0503030403020204" pitchFamily="34" charset="0"/>
              </a:rPr>
              <a:t>Questions de </a:t>
            </a:r>
            <a:r>
              <a:rPr lang="en-US" sz="3200" b="1" dirty="0" err="1">
                <a:solidFill>
                  <a:srgbClr val="ED1C24"/>
                </a:solidFill>
                <a:latin typeface="Source Sans Pro" panose="020B0503030403020204" pitchFamily="34" charset="0"/>
                <a:ea typeface="Source Sans Pro" panose="020B0503030403020204" pitchFamily="34" charset="0"/>
              </a:rPr>
              <a:t>réflexion</a:t>
            </a:r>
            <a:r>
              <a:rPr lang="en-US" sz="3200" b="1" dirty="0">
                <a:solidFill>
                  <a:srgbClr val="ED1C24"/>
                </a:solidFill>
                <a:latin typeface="Source Sans Pro" panose="020B0503030403020204" pitchFamily="34" charset="0"/>
                <a:ea typeface="Source Sans Pro" panose="020B0503030403020204" pitchFamily="34" charset="0"/>
              </a:rPr>
              <a:t> : </a:t>
            </a:r>
          </a:p>
        </p:txBody>
      </p:sp>
      <p:sp>
        <p:nvSpPr>
          <p:cNvPr id="13" name="TextBox 12">
            <a:extLst>
              <a:ext uri="{FF2B5EF4-FFF2-40B4-BE49-F238E27FC236}">
                <a16:creationId xmlns:a16="http://schemas.microsoft.com/office/drawing/2014/main" id="{86B028B6-57A7-0B5B-4E82-BDF87923DB66}"/>
              </a:ext>
            </a:extLst>
          </p:cNvPr>
          <p:cNvSpPr txBox="1"/>
          <p:nvPr/>
        </p:nvSpPr>
        <p:spPr>
          <a:xfrm>
            <a:off x="5213380" y="1910030"/>
            <a:ext cx="3089731" cy="1323439"/>
          </a:xfrm>
          <a:prstGeom prst="rect">
            <a:avLst/>
          </a:prstGeom>
          <a:noFill/>
        </p:spPr>
        <p:txBody>
          <a:bodyPr wrap="square">
            <a:spAutoFit/>
          </a:bodyPr>
          <a:lstStyle/>
          <a:p>
            <a:r>
              <a:rPr lang="fr-FR" sz="1600" dirty="0">
                <a:solidFill>
                  <a:schemeClr val="bg1"/>
                </a:solidFill>
                <a:latin typeface="Source Sans Pro" panose="020B0503030403020204" pitchFamily="34" charset="0"/>
                <a:ea typeface="Source Sans Pro" panose="020B0503030403020204" pitchFamily="34" charset="0"/>
              </a:rPr>
              <a:t>Qui sont les avocats de service et qui servent-ils?</a:t>
            </a:r>
          </a:p>
          <a:p>
            <a:endParaRPr lang="fr-FR" sz="1600" dirty="0">
              <a:solidFill>
                <a:schemeClr val="bg1"/>
              </a:solidFill>
              <a:latin typeface="Source Sans Pro" panose="020B0503030403020204" pitchFamily="34" charset="0"/>
              <a:ea typeface="Source Sans Pro" panose="020B0503030403020204" pitchFamily="34" charset="0"/>
            </a:endParaRPr>
          </a:p>
          <a:p>
            <a:r>
              <a:rPr lang="fr-FR" sz="1600" dirty="0">
                <a:solidFill>
                  <a:schemeClr val="bg1"/>
                </a:solidFill>
                <a:latin typeface="Source Sans Pro" panose="020B0503030403020204" pitchFamily="34" charset="0"/>
                <a:ea typeface="Source Sans Pro" panose="020B0503030403020204" pitchFamily="34" charset="0"/>
              </a:rPr>
              <a:t>Pourquoi vaut-il la peine de connaitre les avocats de service?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3"/>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473CA8F9-6A9B-41F0-77C0-74C746C95686}"/>
              </a:ext>
            </a:extLst>
          </p:cNvPr>
          <p:cNvSpPr txBox="1"/>
          <p:nvPr/>
        </p:nvSpPr>
        <p:spPr>
          <a:xfrm>
            <a:off x="712851" y="2170542"/>
            <a:ext cx="6687519" cy="2246769"/>
          </a:xfrm>
          <a:prstGeom prst="rect">
            <a:avLst/>
          </a:prstGeom>
          <a:noFill/>
        </p:spPr>
        <p:txBody>
          <a:bodyPr wrap="square">
            <a:spAutoFit/>
          </a:bodyPr>
          <a:lstStyle/>
          <a:p>
            <a:r>
              <a:rPr lang="fr-FR" b="1" dirty="0">
                <a:solidFill>
                  <a:srgbClr val="231F20"/>
                </a:solidFill>
                <a:latin typeface="Source Sans Pro" panose="020B0503030403020204" pitchFamily="34" charset="0"/>
                <a:ea typeface="Source Sans Pro" panose="020B0503030403020204" pitchFamily="34" charset="0"/>
              </a:rPr>
              <a:t>Les avocats de service sont des professionnels du droit qui ont pour mission de servir les Canadiens comme vous et moi. </a:t>
            </a:r>
            <a:r>
              <a:rPr lang="fr-FR" dirty="0">
                <a:solidFill>
                  <a:srgbClr val="231F20"/>
                </a:solidFill>
                <a:latin typeface="Source Sans Pro" panose="020B0503030403020204" pitchFamily="34" charset="0"/>
                <a:ea typeface="Source Sans Pro" panose="020B0503030403020204" pitchFamily="34" charset="0"/>
              </a:rPr>
              <a:t>Ils sont dévoués, bienveillants et compétents. </a:t>
            </a:r>
            <a:r>
              <a:rPr lang="en-CA" dirty="0" err="1">
                <a:latin typeface="Source Sans Pro" panose="020B0503030403020204" pitchFamily="34" charset="0"/>
                <a:ea typeface="Source Sans Pro" panose="020B0503030403020204" pitchFamily="34" charset="0"/>
              </a:rPr>
              <a:t>Ils</a:t>
            </a:r>
            <a:r>
              <a:rPr lang="fr-FR" dirty="0">
                <a:solidFill>
                  <a:srgbClr val="231F20"/>
                </a:solidFill>
                <a:latin typeface="Source Sans Pro" panose="020B0503030403020204" pitchFamily="34" charset="0"/>
                <a:ea typeface="Source Sans Pro" panose="020B0503030403020204" pitchFamily="34" charset="0"/>
              </a:rPr>
              <a:t> sont accessibles 24 heures sur 24, 7 jours sur 7, et ils servent les Canadiens dans le besoin habitant dans les villes, les milieux ruraux ou les régions éloignées.</a:t>
            </a:r>
          </a:p>
          <a:p>
            <a:endParaRPr lang="en-US" dirty="0">
              <a:solidFill>
                <a:srgbClr val="231F20"/>
              </a:solidFill>
              <a:latin typeface="Source Sans Pro" panose="020B0503030403020204" pitchFamily="34" charset="0"/>
              <a:ea typeface="Source Sans Pro" panose="020B0503030403020204" pitchFamily="34" charset="0"/>
            </a:endParaRPr>
          </a:p>
          <a:p>
            <a:r>
              <a:rPr lang="fr-FR" b="1" dirty="0">
                <a:solidFill>
                  <a:srgbClr val="231F20"/>
                </a:solidFill>
                <a:latin typeface="Source Sans Pro" panose="020B0503030403020204" pitchFamily="34" charset="0"/>
                <a:ea typeface="Source Sans Pro" panose="020B0503030403020204" pitchFamily="34" charset="0"/>
              </a:rPr>
              <a:t>C’est important de connaître ses droits et de savoir comment les faire respecter.</a:t>
            </a:r>
            <a:r>
              <a:rPr lang="fr-FR" dirty="0">
                <a:solidFill>
                  <a:srgbClr val="231F20"/>
                </a:solidFill>
                <a:latin typeface="Source Sans Pro" panose="020B0503030403020204" pitchFamily="34" charset="0"/>
                <a:ea typeface="Source Sans Pro" panose="020B0503030403020204" pitchFamily="34" charset="0"/>
              </a:rPr>
              <a:t> Lorsque vous traitez avec la police, lorsque vous vous présentez devant un juge ou même lorsque vous remplissez des formulaires, il est de la plus haute importance que vous compreniez ce qui se passe et pourquoi, et que vous connaissiez vos options.</a:t>
            </a:r>
            <a:endParaRPr lang="en-US" dirty="0">
              <a:solidFill>
                <a:srgbClr val="231F2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9177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3"/>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250B3EDF-0456-CBFF-68BB-D79A2AC83575}"/>
              </a:ext>
            </a:extLst>
          </p:cNvPr>
          <p:cNvSpPr txBox="1"/>
          <p:nvPr/>
        </p:nvSpPr>
        <p:spPr>
          <a:xfrm>
            <a:off x="1228240" y="2080622"/>
            <a:ext cx="6687519" cy="1138773"/>
          </a:xfrm>
          <a:prstGeom prst="rect">
            <a:avLst/>
          </a:prstGeom>
          <a:noFill/>
        </p:spPr>
        <p:txBody>
          <a:bodyPr wrap="square">
            <a:spAutoFit/>
          </a:bodyPr>
          <a:lstStyle/>
          <a:p>
            <a:pPr algn="ctr" fontAlgn="base"/>
            <a:r>
              <a:rPr lang="en-US" sz="3200" b="1" dirty="0" err="1">
                <a:solidFill>
                  <a:srgbClr val="ED1C24"/>
                </a:solidFill>
                <a:latin typeface="Source Sans Pro" panose="020B0503030403020204" pitchFamily="34" charset="0"/>
                <a:ea typeface="Source Sans Pro" panose="020B0503030403020204" pitchFamily="34" charset="0"/>
              </a:rPr>
              <a:t>Activités</a:t>
            </a:r>
            <a:r>
              <a:rPr lang="en-US" sz="3200" b="1" dirty="0">
                <a:solidFill>
                  <a:srgbClr val="ED1C24"/>
                </a:solidFill>
                <a:latin typeface="Source Sans Pro" panose="020B0503030403020204" pitchFamily="34" charset="0"/>
                <a:ea typeface="Source Sans Pro" panose="020B0503030403020204" pitchFamily="34" charset="0"/>
              </a:rPr>
              <a:t> de tribunal </a:t>
            </a:r>
            <a:r>
              <a:rPr lang="en-US" sz="3200" b="1" dirty="0" err="1">
                <a:solidFill>
                  <a:srgbClr val="ED1C24"/>
                </a:solidFill>
                <a:latin typeface="Source Sans Pro" panose="020B0503030403020204" pitchFamily="34" charset="0"/>
                <a:ea typeface="Source Sans Pro" panose="020B0503030403020204" pitchFamily="34" charset="0"/>
              </a:rPr>
              <a:t>simulé</a:t>
            </a:r>
            <a:endParaRPr lang="en-US" sz="3200" b="1" dirty="0">
              <a:solidFill>
                <a:srgbClr val="ED1C24"/>
              </a:solidFill>
              <a:latin typeface="Source Sans Pro" panose="020B0503030403020204" pitchFamily="34" charset="0"/>
              <a:ea typeface="Source Sans Pro" panose="020B0503030403020204" pitchFamily="34" charset="0"/>
            </a:endParaRPr>
          </a:p>
          <a:p>
            <a:pPr algn="ctr" fontAlgn="base"/>
            <a:r>
              <a:rPr lang="fr-FR" sz="1800" dirty="0">
                <a:solidFill>
                  <a:srgbClr val="231F20"/>
                </a:solidFill>
                <a:latin typeface="Source Sans Pro" panose="020B0503030403020204" pitchFamily="34" charset="0"/>
                <a:ea typeface="Source Sans Pro" panose="020B0503030403020204" pitchFamily="34" charset="0"/>
              </a:rPr>
              <a:t>Scénario : Le portefeuille volé</a:t>
            </a:r>
          </a:p>
          <a:p>
            <a:pPr algn="ctr" fontAlgn="base"/>
            <a:r>
              <a:rPr lang="fr-FR" sz="1800" dirty="0">
                <a:solidFill>
                  <a:srgbClr val="231F20"/>
                </a:solidFill>
                <a:latin typeface="Source Sans Pro" panose="020B0503030403020204" pitchFamily="34" charset="0"/>
                <a:ea typeface="Source Sans Pro" panose="020B0503030403020204" pitchFamily="34" charset="0"/>
              </a:rPr>
              <a:t>Commençons!</a:t>
            </a:r>
          </a:p>
        </p:txBody>
      </p:sp>
      <p:pic>
        <p:nvPicPr>
          <p:cNvPr id="4" name="Graphic 3" descr="Flag with solid fill">
            <a:extLst>
              <a:ext uri="{FF2B5EF4-FFF2-40B4-BE49-F238E27FC236}">
                <a16:creationId xmlns:a16="http://schemas.microsoft.com/office/drawing/2014/main" id="{C777E980-5BC4-E060-5B92-8C7F9C0BE6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4800" y="3669072"/>
            <a:ext cx="914400" cy="914400"/>
          </a:xfrm>
          <a:prstGeom prst="rect">
            <a:avLst/>
          </a:prstGeom>
        </p:spPr>
      </p:pic>
    </p:spTree>
    <p:extLst>
      <p:ext uri="{BB962C8B-B14F-4D97-AF65-F5344CB8AC3E}">
        <p14:creationId xmlns:p14="http://schemas.microsoft.com/office/powerpoint/2010/main" val="4099901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descr="A black and white screen with red text&#10;&#10;Description automatically generated">
            <a:extLst>
              <a:ext uri="{FF2B5EF4-FFF2-40B4-BE49-F238E27FC236}">
                <a16:creationId xmlns:a16="http://schemas.microsoft.com/office/drawing/2014/main" id="{D4572482-AC80-BEE1-EF3A-780BF0A3DFCC}"/>
              </a:ext>
            </a:extLst>
          </p:cNvPr>
          <p:cNvPicPr>
            <a:picLocks noChangeAspect="1"/>
          </p:cNvPicPr>
          <p:nvPr/>
        </p:nvPicPr>
        <p:blipFill>
          <a:blip r:embed="rId4"/>
          <a:stretch>
            <a:fillRect/>
          </a:stretch>
        </p:blipFill>
        <p:spPr>
          <a:xfrm>
            <a:off x="0" y="0"/>
            <a:ext cx="9144000" cy="5143500"/>
          </a:xfrm>
          <a:prstGeom prst="rect">
            <a:avLst/>
          </a:prstGeom>
        </p:spPr>
      </p:pic>
      <p:pic>
        <p:nvPicPr>
          <p:cNvPr id="3" name="Online Media 4" title="A message from the Right Honourable, Richard Wagner, 18th Chief Justice of Canada">
            <a:hlinkClick r:id="" action="ppaction://media"/>
            <a:extLst>
              <a:ext uri="{FF2B5EF4-FFF2-40B4-BE49-F238E27FC236}">
                <a16:creationId xmlns:a16="http://schemas.microsoft.com/office/drawing/2014/main" id="{9FBF4558-664A-1929-57F6-1474C895D92D}"/>
              </a:ext>
            </a:extLst>
          </p:cNvPr>
          <p:cNvPicPr>
            <a:picLocks noRot="1" noChangeAspect="1"/>
          </p:cNvPicPr>
          <p:nvPr>
            <a:videoFile r:link="rId1"/>
          </p:nvPr>
        </p:nvPicPr>
        <p:blipFill>
          <a:blip r:embed="rId5"/>
          <a:stretch>
            <a:fillRect/>
          </a:stretch>
        </p:blipFill>
        <p:spPr>
          <a:xfrm>
            <a:off x="2371975" y="1535169"/>
            <a:ext cx="4400044" cy="2486025"/>
          </a:xfrm>
          <a:prstGeom prst="rect">
            <a:avLst/>
          </a:prstGeom>
        </p:spPr>
      </p:pic>
      <p:sp>
        <p:nvSpPr>
          <p:cNvPr id="5" name="TextBox 4">
            <a:extLst>
              <a:ext uri="{FF2B5EF4-FFF2-40B4-BE49-F238E27FC236}">
                <a16:creationId xmlns:a16="http://schemas.microsoft.com/office/drawing/2014/main" id="{53263C2B-35A5-2D04-65CA-B677BCA21479}"/>
              </a:ext>
            </a:extLst>
          </p:cNvPr>
          <p:cNvSpPr txBox="1"/>
          <p:nvPr/>
        </p:nvSpPr>
        <p:spPr>
          <a:xfrm>
            <a:off x="540064" y="4365825"/>
            <a:ext cx="8063865" cy="307777"/>
          </a:xfrm>
          <a:prstGeom prst="rect">
            <a:avLst/>
          </a:prstGeom>
          <a:noFill/>
        </p:spPr>
        <p:txBody>
          <a:bodyPr wrap="square">
            <a:spAutoFit/>
          </a:bodyPr>
          <a:lstStyle/>
          <a:p>
            <a:pPr algn="ctr"/>
            <a:r>
              <a:rPr lang="fr-FR" dirty="0">
                <a:solidFill>
                  <a:srgbClr val="231F20"/>
                </a:solidFill>
                <a:latin typeface="Source Sans Pro" panose="020B0503030403020204" pitchFamily="34" charset="0"/>
                <a:ea typeface="Source Sans Pro" panose="020B0503030403020204" pitchFamily="34" charset="0"/>
              </a:rPr>
              <a:t>Message du juge en chef, Richard Wagner</a:t>
            </a:r>
          </a:p>
        </p:txBody>
      </p:sp>
    </p:spTree>
    <p:extLst>
      <p:ext uri="{BB962C8B-B14F-4D97-AF65-F5344CB8AC3E}">
        <p14:creationId xmlns:p14="http://schemas.microsoft.com/office/powerpoint/2010/main" val="262559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Picture 3" descr="A pink rectangle with red text&#10;&#10;Description automatically generated">
            <a:extLst>
              <a:ext uri="{FF2B5EF4-FFF2-40B4-BE49-F238E27FC236}">
                <a16:creationId xmlns:a16="http://schemas.microsoft.com/office/drawing/2014/main" id="{6D9EE2BE-8B26-36B2-CEFE-8DDE827D10C0}"/>
              </a:ext>
            </a:extLst>
          </p:cNvPr>
          <p:cNvPicPr>
            <a:picLocks noChangeAspect="1"/>
          </p:cNvPicPr>
          <p:nvPr/>
        </p:nvPicPr>
        <p:blipFill>
          <a:blip r:embed="rId3"/>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96C050FE-E52F-EAFF-31BC-E781C66011DE}"/>
              </a:ext>
            </a:extLst>
          </p:cNvPr>
          <p:cNvSpPr txBox="1"/>
          <p:nvPr/>
        </p:nvSpPr>
        <p:spPr>
          <a:xfrm>
            <a:off x="2286000" y="1971585"/>
            <a:ext cx="4572000" cy="1477328"/>
          </a:xfrm>
          <a:prstGeom prst="rect">
            <a:avLst/>
          </a:prstGeom>
          <a:noFill/>
        </p:spPr>
        <p:txBody>
          <a:bodyPr wrap="square">
            <a:spAutoFit/>
          </a:bodyPr>
          <a:lstStyle/>
          <a:p>
            <a:r>
              <a:rPr lang="fr-FR" sz="1800" dirty="0">
                <a:latin typeface="Source Sans Pro" panose="020B0503030403020204" pitchFamily="34" charset="0"/>
                <a:ea typeface="Source Sans Pro" panose="020B0503030403020204" pitchFamily="34" charset="0"/>
              </a:rPr>
              <a:t>Merci de vous être joints à nous pour la Journée des avocats de service en classe !</a:t>
            </a:r>
          </a:p>
          <a:p>
            <a:endParaRPr lang="en-US" sz="1800" dirty="0">
              <a:solidFill>
                <a:srgbClr val="231F20"/>
              </a:solidFill>
              <a:latin typeface="Source Sans Pro" panose="020B0503030403020204" pitchFamily="34" charset="0"/>
              <a:ea typeface="Source Sans Pro" panose="020B0503030403020204" pitchFamily="34" charset="0"/>
            </a:endParaRPr>
          </a:p>
          <a:p>
            <a:r>
              <a:rPr lang="fr-FR" sz="1800" dirty="0">
                <a:latin typeface="Source Sans Pro" panose="020B0503030403020204" pitchFamily="34" charset="0"/>
                <a:ea typeface="Source Sans Pro" panose="020B0503030403020204" pitchFamily="34" charset="0"/>
              </a:rPr>
              <a:t>Vous voulez continuer à apprendre ? </a:t>
            </a:r>
            <a:r>
              <a:rPr lang="en-US" sz="1800" b="1" i="0" dirty="0" err="1">
                <a:solidFill>
                  <a:srgbClr val="FF0000"/>
                </a:solidFill>
                <a:effectLst/>
                <a:latin typeface="Source Sans Pro" panose="020B0503030403020204" pitchFamily="34" charset="0"/>
                <a:ea typeface="Source Sans Pro" panose="020B0503030403020204" pitchFamily="34" charset="0"/>
              </a:rPr>
              <a:t>avocatsdeservicealaune</a:t>
            </a:r>
            <a:r>
              <a:rPr lang="en-US" sz="1800" b="1" i="0" err="1">
                <a:solidFill>
                  <a:srgbClr val="FF0000"/>
                </a:solidFill>
                <a:effectLst/>
                <a:latin typeface="Source Sans Pro" panose="020B0503030403020204" pitchFamily="34" charset="0"/>
                <a:ea typeface="Source Sans Pro" panose="020B0503030403020204" pitchFamily="34" charset="0"/>
              </a:rPr>
              <a:t>.</a:t>
            </a:r>
            <a:r>
              <a:rPr lang="en-US" sz="1800" b="1" i="0">
                <a:solidFill>
                  <a:srgbClr val="FF0000"/>
                </a:solidFill>
                <a:effectLst/>
                <a:latin typeface="Source Sans Pro" panose="020B0503030403020204" pitchFamily="34" charset="0"/>
                <a:ea typeface="Source Sans Pro" panose="020B0503030403020204" pitchFamily="34" charset="0"/>
              </a:rPr>
              <a:t>ca</a:t>
            </a:r>
            <a:endParaRPr lang="en-US" sz="1800" b="1" i="0" dirty="0">
              <a:solidFill>
                <a:srgbClr val="FF0000"/>
              </a:solidFill>
              <a:effectLst/>
              <a:latin typeface="Source Sans Pro" panose="020B0503030403020204" pitchFamily="34" charset="0"/>
              <a:ea typeface="Source Sans Pro" panose="020B0503030403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6B2D79EA1D248B9606911C193AAE6" ma:contentTypeVersion="20" ma:contentTypeDescription="Create a new document." ma:contentTypeScope="" ma:versionID="d61d8a5bcd675b0de104533e99b3ba91">
  <xsd:schema xmlns:xsd="http://www.w3.org/2001/XMLSchema" xmlns:xs="http://www.w3.org/2001/XMLSchema" xmlns:p="http://schemas.microsoft.com/office/2006/metadata/properties" xmlns:ns2="c0a8f254-7659-4a4e-bb16-5d2293cf7e87" xmlns:ns3="69bf8e3f-4721-4051-be1e-821faf835e68" targetNamespace="http://schemas.microsoft.com/office/2006/metadata/properties" ma:root="true" ma:fieldsID="7e3738990e070b4a4b747a5a769e618f" ns2:_="" ns3:_="">
    <xsd:import namespace="c0a8f254-7659-4a4e-bb16-5d2293cf7e87"/>
    <xsd:import namespace="69bf8e3f-4721-4051-be1e-821faf835e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8f254-7659-4a4e-bb16-5d2293cf7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6251773-42bb-4e75-9c01-fc58f9140f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f8e3f-4721-4051-be1e-821faf835e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684670c-21c5-4beb-ba21-80c1609273c6}" ma:internalName="TaxCatchAll" ma:showField="CatchAllData" ma:web="69bf8e3f-4721-4051-be1e-821faf835e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a8f254-7659-4a4e-bb16-5d2293cf7e87">
      <Terms xmlns="http://schemas.microsoft.com/office/infopath/2007/PartnerControls"/>
    </lcf76f155ced4ddcb4097134ff3c332f>
    <TaxCatchAll xmlns="69bf8e3f-4721-4051-be1e-821faf835e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EC40AF-8BCE-451A-929A-6B76B3BDF1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8f254-7659-4a4e-bb16-5d2293cf7e87"/>
    <ds:schemaRef ds:uri="69bf8e3f-4721-4051-be1e-821faf835e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88C77B-FDA3-440A-86CA-A5CC0477AC72}">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69bf8e3f-4721-4051-be1e-821faf835e68"/>
    <ds:schemaRef ds:uri="http://purl.org/dc/terms/"/>
    <ds:schemaRef ds:uri="http://schemas.microsoft.com/office/infopath/2007/PartnerControls"/>
    <ds:schemaRef ds:uri="http://purl.org/dc/dcmitype/"/>
    <ds:schemaRef ds:uri="c0a8f254-7659-4a4e-bb16-5d2293cf7e87"/>
    <ds:schemaRef ds:uri="http://www.w3.org/XML/1998/namespace"/>
  </ds:schemaRefs>
</ds:datastoreItem>
</file>

<file path=customXml/itemProps3.xml><?xml version="1.0" encoding="utf-8"?>
<ds:datastoreItem xmlns:ds="http://schemas.openxmlformats.org/officeDocument/2006/customXml" ds:itemID="{D5EA07AF-DD47-424D-A90C-5742D1F10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TotalTime>
  <Words>367</Words>
  <Application>Microsoft Macintosh PowerPoint</Application>
  <PresentationFormat>On-screen Show (16:9)</PresentationFormat>
  <Paragraphs>27</Paragraphs>
  <Slides>9</Slides>
  <Notes>9</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Source Sans Pro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Ignacio-Pacunayen</dc:creator>
  <cp:lastModifiedBy>Caitlan Kuo</cp:lastModifiedBy>
  <cp:revision>27</cp:revision>
  <dcterms:modified xsi:type="dcterms:W3CDTF">2025-10-02T19:25:02Z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0x0101007F36B2D79EA1D248B9606911C193AAE6</vt:lpwstr>
  </property>
  <property fmtid="{D5CDD505-2E9C-101B-9397-08002B2CF9AE}" pid="3" name="MediaServiceImageTags">
    <vt:lpwstr/>
  </property>
</Properties>
</file>